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759" r:id="rId4"/>
    <p:sldId id="763" r:id="rId5"/>
    <p:sldId id="791" r:id="rId6"/>
    <p:sldId id="765" r:id="rId7"/>
    <p:sldId id="816" r:id="rId8"/>
    <p:sldId id="815" r:id="rId9"/>
    <p:sldId id="817" r:id="rId10"/>
    <p:sldId id="796" r:id="rId11"/>
    <p:sldId id="797" r:id="rId12"/>
    <p:sldId id="760" r:id="rId13"/>
    <p:sldId id="799" r:id="rId14"/>
    <p:sldId id="798" r:id="rId15"/>
    <p:sldId id="800" r:id="rId16"/>
    <p:sldId id="802" r:id="rId17"/>
    <p:sldId id="803" r:id="rId18"/>
    <p:sldId id="801" r:id="rId19"/>
    <p:sldId id="805" r:id="rId20"/>
    <p:sldId id="804" r:id="rId21"/>
    <p:sldId id="806" r:id="rId22"/>
    <p:sldId id="808" r:id="rId23"/>
    <p:sldId id="807" r:id="rId24"/>
    <p:sldId id="809" r:id="rId25"/>
    <p:sldId id="812" r:id="rId26"/>
    <p:sldId id="810" r:id="rId27"/>
    <p:sldId id="813" r:id="rId28"/>
    <p:sldId id="814" r:id="rId2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9" autoAdjust="0"/>
    <p:restoredTop sz="94660"/>
  </p:normalViewPr>
  <p:slideViewPr>
    <p:cSldViewPr snapToGrid="0">
      <p:cViewPr varScale="1">
        <p:scale>
          <a:sx n="64" d="100"/>
          <a:sy n="64" d="100"/>
        </p:scale>
        <p:origin x="108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84041F-BC5A-40BF-AEBA-F8B00827FA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B6FD64D-C477-4CE6-9311-3A6B03A469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C5BF37E-88DF-4ED4-9A3E-EBC794FA6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1DFE4-ED5C-4CF4-8F45-973908ACE97E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30CA560-A268-4D08-86F4-13A667154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AF6B0D1-7A4E-40D0-8539-D5829106E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EED3C-ABC5-4EA6-BF03-281645008A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258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CDE700-C8DB-47AA-9A41-574795C195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384CC57-622B-401E-AF7C-D955F34A80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0AC381E-A5A9-40FC-90FE-EF32AAD1E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1DFE4-ED5C-4CF4-8F45-973908ACE97E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25F2E98-B65C-4657-A18C-D415AB017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3B200FC-5054-4DF8-A84A-81BFFAAFB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EED3C-ABC5-4EA6-BF03-281645008A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625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51DA12E-2821-4788-89D5-55D2FC24CB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BE9E0BF-BC44-46E4-A2C3-1BBBB21A40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083B12B-6A41-416E-939D-7879E0377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1DFE4-ED5C-4CF4-8F45-973908ACE97E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9A50F48-5A3B-44A0-A541-B7506C3F4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784E553-C355-4C4C-A720-620F1F886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EED3C-ABC5-4EA6-BF03-281645008A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4708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15229C4-C476-43D2-B38E-BCAEB8B83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B3FC2-BBFF-4FF4-B7D1-184D11CB10E4}" type="datetimeFigureOut">
              <a:rPr lang="ru-RU"/>
              <a:pPr>
                <a:defRPr/>
              </a:pPr>
              <a:t>26.08.2025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1EC34FA-9FC7-46EE-A582-019CD83A5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7601F44-C972-45EE-8CD0-DB86716C8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0211B3-FD56-4838-A5CF-299D7BAB051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09010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EC85392-0D61-4D39-9AF4-8B0099173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ED36B-4B9A-438F-989F-E12202A58CED}" type="datetimeFigureOut">
              <a:rPr lang="ru-RU"/>
              <a:pPr>
                <a:defRPr/>
              </a:pPr>
              <a:t>26.08.2025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BCA4F2F-BC77-4ED9-BE53-74F823E37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5AAA998-44BD-4E46-97AA-636DAECC0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D917C2-16BE-410D-90D7-D6AF67797AC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44322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4E3CE8A-2FEE-47D9-8F58-9A022949E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3ECF3-F2CB-4BC3-A6D3-CC164C546418}" type="datetimeFigureOut">
              <a:rPr lang="ru-RU"/>
              <a:pPr>
                <a:defRPr/>
              </a:pPr>
              <a:t>26.08.2025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87EA03C-E7CE-466D-9E7E-9F10CD539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3F8025F-30F3-49C7-8ABE-3A86FB4F5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6B2DCC-59A7-4910-A2DC-F6F0289EBCC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10340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BC7D653C-137C-49C8-9F82-7157A34E4B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3B451-3F3B-481F-B742-2C5260EF08B7}" type="datetimeFigureOut">
              <a:rPr lang="ru-RU"/>
              <a:pPr>
                <a:defRPr/>
              </a:pPr>
              <a:t>26.08.2025</a:t>
            </a:fld>
            <a:endParaRPr lang="ru-RU" dirty="0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92D14164-0AB0-44C2-9914-4F6AC7EE66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EA6844B6-7560-4A89-BA78-409208615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1B16B2-DA39-4703-A23B-1C34F48A889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84199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:a16="http://schemas.microsoft.com/office/drawing/2014/main" id="{26292D14-8942-48F0-B4D6-A68E4756FF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62B01-DE62-4F96-9B04-8FEA1B857854}" type="datetimeFigureOut">
              <a:rPr lang="ru-RU"/>
              <a:pPr>
                <a:defRPr/>
              </a:pPr>
              <a:t>26.08.2025</a:t>
            </a:fld>
            <a:endParaRPr lang="ru-RU" dirty="0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id="{020AC042-A278-45C3-9C08-18503AD71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>
            <a:extLst>
              <a:ext uri="{FF2B5EF4-FFF2-40B4-BE49-F238E27FC236}">
                <a16:creationId xmlns:a16="http://schemas.microsoft.com/office/drawing/2014/main" id="{2852F378-4D30-4A79-BCE0-58D9ED255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BB238-21B8-41CB-B7CC-34BF37EF05A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246966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:a16="http://schemas.microsoft.com/office/drawing/2014/main" id="{D95E964F-F653-46D3-9636-C1DD93A76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8FB55-5B41-49D3-888B-F9E9D866B492}" type="datetimeFigureOut">
              <a:rPr lang="ru-RU"/>
              <a:pPr>
                <a:defRPr/>
              </a:pPr>
              <a:t>26.08.2025</a:t>
            </a:fld>
            <a:endParaRPr lang="ru-RU" dirty="0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id="{E711B928-EDD2-4919-95C0-679C78E23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>
            <a:extLst>
              <a:ext uri="{FF2B5EF4-FFF2-40B4-BE49-F238E27FC236}">
                <a16:creationId xmlns:a16="http://schemas.microsoft.com/office/drawing/2014/main" id="{9A1727B4-9CBD-4B21-9440-17783AA31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F14B55-7967-452E-8884-C4888178EA0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759888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:a16="http://schemas.microsoft.com/office/drawing/2014/main" id="{6036C268-08A2-4CAA-8927-5E38B833A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C7E12B-1BB3-4670-A0DC-E2A7E82A895C}" type="datetimeFigureOut">
              <a:rPr lang="ru-RU"/>
              <a:pPr>
                <a:defRPr/>
              </a:pPr>
              <a:t>26.08.2025</a:t>
            </a:fld>
            <a:endParaRPr lang="ru-RU" dirty="0"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id="{37383943-2D1A-47CB-8A8D-C1B52FA23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>
            <a:extLst>
              <a:ext uri="{FF2B5EF4-FFF2-40B4-BE49-F238E27FC236}">
                <a16:creationId xmlns:a16="http://schemas.microsoft.com/office/drawing/2014/main" id="{66075109-449C-4E7E-9D23-1067A9A55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3417D1-E739-4196-A78C-932F89FCF16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200703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CF4D4A1F-CF1E-4260-AF32-031F627CC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EC7A2-4A45-409D-B748-41582CBE4754}" type="datetimeFigureOut">
              <a:rPr lang="ru-RU"/>
              <a:pPr>
                <a:defRPr/>
              </a:pPr>
              <a:t>26.08.2025</a:t>
            </a:fld>
            <a:endParaRPr lang="ru-RU" dirty="0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11D17AF3-DAF8-4153-86DA-65270CA65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2C3BDAEA-83FE-4539-A700-9BBF8B6382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9F2543-54E4-481E-8CC9-914A4F0CCEA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89568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7C625D-03A5-45EE-A84A-6309858C03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8C7F670-614C-4EF3-BA8F-9BF607C67C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47FEE40-4BD8-425B-B1DC-A64F4404E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1DFE4-ED5C-4CF4-8F45-973908ACE97E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156C985-1CB6-40CD-850A-05EFBD1417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761819C-B639-4E94-B0A8-15AAFFB9C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EED3C-ABC5-4EA6-BF03-281645008A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0592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147CCF95-0A1F-40D3-9E4E-4510450A0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8535A-D56F-4902-9669-CEF7F837A018}" type="datetimeFigureOut">
              <a:rPr lang="ru-RU"/>
              <a:pPr>
                <a:defRPr/>
              </a:pPr>
              <a:t>26.08.2025</a:t>
            </a:fld>
            <a:endParaRPr lang="ru-RU" dirty="0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D8B34CA5-A65B-4631-819C-73110D103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0EE2D222-5AE8-443C-B9EF-3478C3C5A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5F2DB2-587B-43DE-A58F-3642A096D9D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424138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12762AB-F5BF-40E4-BFF6-242154C1EA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541FF-7797-4C18-8A04-B0C97EA410B3}" type="datetimeFigureOut">
              <a:rPr lang="ru-RU"/>
              <a:pPr>
                <a:defRPr/>
              </a:pPr>
              <a:t>26.08.2025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580B4C7-47B7-4929-84CB-58FA2FCF1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22B3B08-ACC4-42F2-9852-5DB310445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2DCDEE-E06D-4C56-ACFD-22D3392CB02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211707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93342BB-C0CB-4C63-A0B6-49A437BE9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D80E4-69A6-4796-9B5B-74930C326B5B}" type="datetimeFigureOut">
              <a:rPr lang="ru-RU"/>
              <a:pPr>
                <a:defRPr/>
              </a:pPr>
              <a:t>26.08.2025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1BCAE23-8AC6-402A-9FDA-EE45EB2D78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6450CC3-FAA3-43B3-980B-E137E5F12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4EBDB9-2880-423F-B810-FD97DC85E74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87090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DFD9A9-AB5A-4D1D-89E7-9F1491360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63BA9B6-B9CF-4025-8852-A32821F446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4F55CF8-862C-4300-808A-38F0A9B98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1DFE4-ED5C-4CF4-8F45-973908ACE97E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82766DC-F339-4A16-B885-2E65101B1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8ED37DA-3A53-49E0-9CDD-974A8A297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EED3C-ABC5-4EA6-BF03-281645008A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2420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1345FC-1CC8-44E6-9506-181C8F6B2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2F6CC3E-4CF4-418F-8B87-397CBCA870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54950D3-8356-4CA0-8728-BB85C1C8B7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B671D0B-3BDC-4111-8585-52AD4581E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1DFE4-ED5C-4CF4-8F45-973908ACE97E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0B5ABBB-2611-467B-AFB1-E121F418D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DBC7D25-8E25-4BF0-8A1E-2EE9329E0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EED3C-ABC5-4EA6-BF03-281645008A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914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F17666-8D12-4C3F-9F3F-FA7544CD5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CF4830C-D658-4434-B5ED-37EEF5EAB0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F855FB7-1721-484A-ABF8-5F082BA7B1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88DC703-2C1C-4745-BF0E-BC5AD02C10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CD9863F-22BC-4559-ACD0-0196D06A07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05698CA-2DDB-4CFF-8C5A-ED8AE1DBA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1DFE4-ED5C-4CF4-8F45-973908ACE97E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5A3F370-7D01-43AA-8F38-B6E2C2FD7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9D06E6D-4723-44FF-869C-FCCCA8C2C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EED3C-ABC5-4EA6-BF03-281645008A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499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D9DCEA-4D9D-4399-99EE-D3DA21B7A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EC6F7E7-1595-4102-BFBB-27E316AD4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1DFE4-ED5C-4CF4-8F45-973908ACE97E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3CDE532-BDD3-4F1B-B14D-2E8E0B4C5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A05E01B-A149-4A03-AD51-24C2C8F74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EED3C-ABC5-4EA6-BF03-281645008A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030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0BB7B84-D387-498B-9712-1AF59E3FDD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1DFE4-ED5C-4CF4-8F45-973908ACE97E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937147E-C20D-41E9-9E6E-9A15C32D58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D47E8C2-7105-40E6-91BD-63FFE4711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EED3C-ABC5-4EA6-BF03-281645008A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927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199D12-2AE8-4CF1-B2B8-300CEA81C3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A1D2334-83E5-4572-8910-10F09B9225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4A21B9C-9B89-41E8-A4CE-D2ABCB7376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F63D96A-89BB-44B6-815F-D6CF0DF87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1DFE4-ED5C-4CF4-8F45-973908ACE97E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17D9447-D332-4A02-ABED-49B2FA779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489146C-C060-439C-AD4E-4A7AF8CE1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EED3C-ABC5-4EA6-BF03-281645008A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689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4F1D71-3798-44FB-8D65-39C4FDC53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025428D-8FA9-4EE5-B2DF-BBBEC69D1A3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B245885-0FC4-4972-BBD2-C7E74B2FF2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220FFB6-6B87-41F8-AF1D-D09531FB9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1DFE4-ED5C-4CF4-8F45-973908ACE97E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DDB3B4D-BD34-4F54-AFB2-296EAF7D0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4576754-36B3-4DC5-999E-2FACF9614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EED3C-ABC5-4EA6-BF03-281645008A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716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B447AC-D05A-44E8-9FC7-D4ABBC27A2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7B1103B-0A63-4CFE-8794-68EC149A1A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3E78A62-4F8D-4BC5-B248-22E372387E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51DFE4-ED5C-4CF4-8F45-973908ACE97E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2C39CFC-A9DB-4440-B400-4C36B1163A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C454989-EDF2-4488-AB8D-F77FCF2E9F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9EED3C-ABC5-4EA6-BF03-281645008A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2507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>
            <a:extLst>
              <a:ext uri="{FF2B5EF4-FFF2-40B4-BE49-F238E27FC236}">
                <a16:creationId xmlns:a16="http://schemas.microsoft.com/office/drawing/2014/main" id="{2A09A483-8817-4900-8302-27598DB865E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>
            <a:extLst>
              <a:ext uri="{FF2B5EF4-FFF2-40B4-BE49-F238E27FC236}">
                <a16:creationId xmlns:a16="http://schemas.microsoft.com/office/drawing/2014/main" id="{CDC191F4-6B61-45AD-A4D6-CDE26C2F153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83CF1A7-44DF-40C8-9762-6F48D400E4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2FEBF19-6B16-4703-ABBD-8E68EF7EB560}" type="datetimeFigureOut">
              <a:rPr lang="ru-RU"/>
              <a:pPr>
                <a:defRPr/>
              </a:pPr>
              <a:t>26.08.2025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554597F-BCF5-4379-A3AA-4250DC93FA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22C91D8-1363-4B8A-B804-0BD247D49A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AA834B1D-75BD-455E-A90C-0E53D38BA23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93846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normativ.kontur.ru/document?moduleId=1&amp;documentId=467221#l1794" TargetMode="External"/><Relationship Id="rId2" Type="http://schemas.openxmlformats.org/officeDocument/2006/relationships/hyperlink" Target="https://www.consultant.ru/document/cons_doc_LAW_121895/" TargetMode="External"/><Relationship Id="rId1" Type="http://schemas.openxmlformats.org/officeDocument/2006/relationships/slideLayout" Target="../slideLayouts/slideLayout18.xml"/><Relationship Id="rId5" Type="http://schemas.openxmlformats.org/officeDocument/2006/relationships/hyperlink" Target="https://normativ.kontur.ru/document?moduleId=1&amp;documentId=471170#l769" TargetMode="External"/><Relationship Id="rId4" Type="http://schemas.openxmlformats.org/officeDocument/2006/relationships/hyperlink" Target="https://normativ.kontur.ru/document?moduleId=1&amp;documentId=467221#l940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B606AFC-7B18-4D73-B05E-7BC5C43728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8483" y="1882349"/>
            <a:ext cx="5381625" cy="337185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07C60B-C25B-4755-B576-F91F150F81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385762"/>
            <a:ext cx="9144000" cy="2387600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навыков первой помощи в школе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BBE4331-5E1D-438E-B5E0-66FDC12D92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31831" y="5134709"/>
            <a:ext cx="9144000" cy="1655762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Нина Геннадьевна Коновалова,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профессор кафедры физической культуры и спорта  КГПИ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КемГУ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0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>
            <a:extLst>
              <a:ext uri="{FF2B5EF4-FFF2-40B4-BE49-F238E27FC236}">
                <a16:creationId xmlns:a16="http://schemas.microsoft.com/office/drawing/2014/main" id="{F8C5CE4F-0CE5-42FD-B3AF-90B9698D6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/>
              <a:t>Правило «золотого часа»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0410A1A-E048-4CB1-B61E-FA052A6D63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1600201"/>
            <a:ext cx="8147050" cy="4525963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ru-RU" dirty="0"/>
              <a:t>При несвоевременном оказании первой медицинской помощи 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dirty="0"/>
              <a:t>через час после травмы погибает около 30%, 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dirty="0"/>
              <a:t>через 3 часа – 60% , 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dirty="0"/>
              <a:t>через 6 часа – 90% пострадавших.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ъект 2">
            <a:extLst>
              <a:ext uri="{FF2B5EF4-FFF2-40B4-BE49-F238E27FC236}">
                <a16:creationId xmlns:a16="http://schemas.microsoft.com/office/drawing/2014/main" id="{04DC6FF1-54F4-45C3-B3A4-AE179D722C8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72527" y="500063"/>
            <a:ext cx="11869947" cy="6288926"/>
          </a:xfrm>
        </p:spPr>
        <p:txBody>
          <a:bodyPr/>
          <a:lstStyle/>
          <a:p>
            <a:pPr eaLnBrk="1" hangingPunct="1"/>
            <a:r>
              <a:rPr lang="ru-RU" altLang="ru-RU" b="1" dirty="0"/>
              <a:t>Порядок оказания медицинской помощи</a:t>
            </a:r>
            <a:r>
              <a:rPr lang="ru-RU" altLang="ru-RU" dirty="0"/>
              <a:t> в регламентирует </a:t>
            </a:r>
            <a:r>
              <a:rPr lang="ru-RU" u="sng" dirty="0"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Федеральный закон от 21.11.2011 N 323-ФЗ (ред. от 23.07.2025) "Об основах охраны здоровья граждан в Российской Федерации</a:t>
            </a:r>
            <a:endParaRPr lang="ru-RU" u="sng" dirty="0"/>
          </a:p>
          <a:p>
            <a:r>
              <a:rPr lang="ru-RU" dirty="0"/>
              <a:t>Приказ Минздрава РФ от 3 мая 2024 г. N 220н</a:t>
            </a:r>
          </a:p>
          <a:p>
            <a:r>
              <a:rPr lang="ru-RU" dirty="0"/>
              <a:t>Об утверждении порядка оказания первой помощи</a:t>
            </a:r>
          </a:p>
          <a:p>
            <a:r>
              <a:rPr lang="ru-RU" dirty="0"/>
              <a:t> В соответствии с </a:t>
            </a:r>
            <a:r>
              <a:rPr lang="ru-RU" dirty="0"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частью 2</a:t>
            </a:r>
            <a:r>
              <a:rPr lang="ru-RU" dirty="0"/>
              <a:t> статьи 14 и </a:t>
            </a:r>
            <a:r>
              <a:rPr lang="ru-RU" dirty="0"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частью 2</a:t>
            </a:r>
            <a:r>
              <a:rPr lang="ru-RU" dirty="0"/>
              <a:t> статьи 31 Федерального закона от 21 ноября 2011 г. N 323-ФЗ "Об основах охраны здоровья граждан в Российской Федерации", </a:t>
            </a:r>
            <a:r>
              <a:rPr lang="ru-RU" u="sng" dirty="0">
                <a:hlinkClick r:id="rId5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пунктом 1</a:t>
            </a:r>
            <a:r>
              <a:rPr lang="ru-RU" u="sng" dirty="0"/>
              <a:t> </a:t>
            </a:r>
            <a:r>
              <a:rPr lang="ru-RU" dirty="0"/>
              <a:t>Положения о Министерстве здравоохранения РФ, утвержденного постановлением Правительства РФ от 19 июня 2012 г. N 608.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12192000" cy="1143000"/>
          </a:xfrm>
        </p:spPr>
        <p:txBody>
          <a:bodyPr/>
          <a:lstStyle/>
          <a:p>
            <a:r>
              <a:rPr lang="ru-RU" sz="4000" b="1" dirty="0"/>
              <a:t>ПОРЯДОК ОКАЗАНИЯ ПЕРВОЙ ПОМОЩИ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99" y="1097757"/>
            <a:ext cx="5386917" cy="639762"/>
          </a:xfrm>
        </p:spPr>
        <p:txBody>
          <a:bodyPr/>
          <a:lstStyle/>
          <a:p>
            <a:r>
              <a:rPr lang="ru-RU" dirty="0" smtClean="0"/>
              <a:t>Приказ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598" y="1737519"/>
            <a:ext cx="5386917" cy="395128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1. Первая помощь оказывается пострадавшим при несчастных случаях, травмах, ранениях, поражениях, отравлениях, других состояниях и заболеваниях, угрожающих жизни и здоровью пострадавших до оказания медицинской помощи.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096000" y="879356"/>
            <a:ext cx="5389033" cy="639762"/>
          </a:xfrm>
        </p:spPr>
        <p:txBody>
          <a:bodyPr/>
          <a:lstStyle/>
          <a:p>
            <a:r>
              <a:rPr lang="ru-RU" dirty="0" smtClean="0"/>
              <a:t>Практическое пособие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348643" y="1535113"/>
            <a:ext cx="5389033" cy="3951288"/>
          </a:xfrm>
        </p:spPr>
        <p:txBody>
          <a:bodyPr/>
          <a:lstStyle/>
          <a:p>
            <a:r>
              <a:rPr lang="ru-RU" dirty="0"/>
              <a:t>Определение </a:t>
            </a:r>
            <a:r>
              <a:rPr lang="ru-RU" dirty="0" smtClean="0"/>
              <a:t>сознания </a:t>
            </a:r>
          </a:p>
          <a:p>
            <a:r>
              <a:rPr lang="ru-RU" dirty="0" smtClean="0"/>
              <a:t>Сердечно-легочная реанимация</a:t>
            </a:r>
          </a:p>
          <a:p>
            <a:r>
              <a:rPr lang="ru-RU" dirty="0" smtClean="0"/>
              <a:t>Кровотечение</a:t>
            </a:r>
          </a:p>
          <a:p>
            <a:r>
              <a:rPr lang="ru-RU" dirty="0" smtClean="0"/>
              <a:t>Травма конечностей</a:t>
            </a:r>
          </a:p>
          <a:p>
            <a:r>
              <a:rPr lang="ru-RU" dirty="0" smtClean="0"/>
              <a:t>Подавился</a:t>
            </a:r>
          </a:p>
          <a:p>
            <a:r>
              <a:rPr lang="ru-RU" dirty="0" smtClean="0"/>
              <a:t>Ожог</a:t>
            </a:r>
          </a:p>
          <a:p>
            <a:r>
              <a:rPr lang="ru-RU" dirty="0" smtClean="0"/>
              <a:t>Солнечный</a:t>
            </a:r>
            <a:r>
              <a:rPr lang="ru-RU" dirty="0"/>
              <a:t>, тепловой </a:t>
            </a:r>
            <a:r>
              <a:rPr lang="ru-RU" dirty="0" smtClean="0"/>
              <a:t>удар</a:t>
            </a:r>
          </a:p>
          <a:p>
            <a:r>
              <a:rPr lang="ru-RU" dirty="0" smtClean="0"/>
              <a:t>Судорожный приступ</a:t>
            </a:r>
          </a:p>
          <a:p>
            <a:r>
              <a:rPr lang="ru-RU" dirty="0" err="1" smtClean="0"/>
              <a:t>Электротравма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17263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12192000" cy="1143000"/>
          </a:xfrm>
        </p:spPr>
        <p:txBody>
          <a:bodyPr/>
          <a:lstStyle/>
          <a:p>
            <a:r>
              <a:rPr lang="ru-RU" sz="4000" b="1" dirty="0"/>
              <a:t>ПОРЯДОК ОКАЗАНИЯ ПЕРВОЙ ПОМОЩИ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37071" y="897478"/>
            <a:ext cx="5386917" cy="639762"/>
          </a:xfrm>
        </p:spPr>
        <p:txBody>
          <a:bodyPr/>
          <a:lstStyle/>
          <a:p>
            <a:r>
              <a:rPr lang="ru-RU" dirty="0" smtClean="0"/>
              <a:t>Приказ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19178" y="1535113"/>
            <a:ext cx="5677340" cy="459105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3. Первая помощь может оказываться непосредственно на месте происшествия, в безопасном месте после перемещения пострадавшего с места происшествия, а также во время транспортировки пострадавшего в медицинскую организацию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4. Первая помощь оказывается при условии отсутствия угрожающих факторов жизни и здоровью оказывающего ее лица.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096000" y="879356"/>
            <a:ext cx="5389033" cy="639762"/>
          </a:xfrm>
        </p:spPr>
        <p:txBody>
          <a:bodyPr/>
          <a:lstStyle/>
          <a:p>
            <a:r>
              <a:rPr lang="ru-RU" dirty="0" smtClean="0"/>
              <a:t>Практическое пособие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79631" y="2022356"/>
            <a:ext cx="5389033" cy="3951288"/>
          </a:xfrm>
        </p:spPr>
        <p:txBody>
          <a:bodyPr/>
          <a:lstStyle/>
          <a:p>
            <a:r>
              <a:rPr lang="ru-RU" dirty="0"/>
              <a:t>Если человеку больно, есть кровь: зови на помощь взрослых, вызови скорую помощь — 103 или 112.</a:t>
            </a:r>
          </a:p>
          <a:p>
            <a:r>
              <a:rPr lang="ru-RU" dirty="0" smtClean="0"/>
              <a:t>Прежде</a:t>
            </a:r>
            <a:r>
              <a:rPr lang="ru-RU" dirty="0"/>
              <a:t>, чем оказывать помощь — убедись в своей безопасности! </a:t>
            </a:r>
          </a:p>
        </p:txBody>
      </p:sp>
    </p:spTree>
    <p:extLst>
      <p:ext uri="{BB962C8B-B14F-4D97-AF65-F5344CB8AC3E}">
        <p14:creationId xmlns:p14="http://schemas.microsoft.com/office/powerpoint/2010/main" val="33050568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84738"/>
          </a:xfrm>
        </p:spPr>
        <p:txBody>
          <a:bodyPr/>
          <a:lstStyle/>
          <a:p>
            <a:r>
              <a:rPr lang="ru-RU" b="1" dirty="0"/>
              <a:t>ПОРЯДОК ОКАЗАНИЯ ПЕРВОЙ ПОМОЩИ</a:t>
            </a:r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0" y="643094"/>
            <a:ext cx="12192000" cy="6214906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5. Оказание первой помощи допускается, если отсутствует выраженный до начала оказания первой помощи отказ гражданина или его законного представителя от оказания первой помощи.</a:t>
            </a:r>
          </a:p>
          <a:p>
            <a:pPr marL="0" indent="0">
              <a:buNone/>
            </a:pPr>
            <a:r>
              <a:rPr lang="ru-RU" dirty="0"/>
              <a:t>6. Первая помощь оказывается в соответствии с перечнем мероприятий по оказанию первой помощи и последовательностью их проведения, предусмотренными приложением N 2 к настоящему </a:t>
            </a:r>
            <a:r>
              <a:rPr lang="ru-RU" dirty="0" smtClean="0"/>
              <a:t>Порядку.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7. </a:t>
            </a:r>
            <a:r>
              <a:rPr lang="ru-RU" dirty="0" smtClean="0"/>
              <a:t>Мероприятия, </a:t>
            </a:r>
            <a:r>
              <a:rPr lang="ru-RU" dirty="0"/>
              <a:t>предусмотренные Перечнем, могут проводиться в полном объеме либо в виде отдельных мероприятий.</a:t>
            </a:r>
          </a:p>
          <a:p>
            <a:pPr marL="0" indent="0">
              <a:buNone/>
            </a:pPr>
            <a:r>
              <a:rPr lang="ru-RU" dirty="0"/>
              <a:t>8. Первоочередность оказания первой помощи двум и более пострадавшим определяется исходя из тяжести </a:t>
            </a:r>
            <a:r>
              <a:rPr lang="ru-RU" dirty="0" smtClean="0"/>
              <a:t>состояния</a:t>
            </a:r>
            <a:r>
              <a:rPr lang="ru-RU" dirty="0"/>
              <a:t>, </a:t>
            </a:r>
            <a:r>
              <a:rPr lang="ru-RU" dirty="0" smtClean="0"/>
              <a:t>приоритет - детям </a:t>
            </a:r>
            <a:r>
              <a:rPr lang="ru-RU" dirty="0"/>
              <a:t>(несовершеннолетним).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8008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76137"/>
            <a:ext cx="12192000" cy="1143000"/>
          </a:xfrm>
        </p:spPr>
        <p:txBody>
          <a:bodyPr/>
          <a:lstStyle/>
          <a:p>
            <a:r>
              <a:rPr lang="ru-RU" dirty="0"/>
              <a:t>СОСТОЯНИЯ, ПРИ КОТОРЫХ ОКАЗЫВАЕТСЯ ПЕРВАЯ ПОМОЩЬ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8100" y="676137"/>
            <a:ext cx="5386917" cy="639762"/>
          </a:xfrm>
        </p:spPr>
        <p:txBody>
          <a:bodyPr/>
          <a:lstStyle/>
          <a:p>
            <a:r>
              <a:rPr lang="ru-RU" dirty="0" smtClean="0"/>
              <a:t>Приказ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1925" y="1348505"/>
            <a:ext cx="6651042" cy="5004925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Отсутствие </a:t>
            </a:r>
            <a:r>
              <a:rPr lang="ru-RU" dirty="0"/>
              <a:t>сознания.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Остановка </a:t>
            </a:r>
            <a:r>
              <a:rPr lang="ru-RU" dirty="0"/>
              <a:t>дыхания </a:t>
            </a:r>
            <a:r>
              <a:rPr lang="ru-RU" dirty="0" smtClean="0"/>
              <a:t>и/или кровообращения</a:t>
            </a:r>
            <a:r>
              <a:rPr lang="ru-RU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Нарушение </a:t>
            </a:r>
            <a:r>
              <a:rPr lang="ru-RU" dirty="0"/>
              <a:t>проходимости дыхательных </a:t>
            </a:r>
            <a:r>
              <a:rPr lang="ru-RU" dirty="0" smtClean="0"/>
              <a:t>путей.</a:t>
            </a:r>
            <a:endParaRPr lang="ru-RU" dirty="0"/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Наружные </a:t>
            </a:r>
            <a:r>
              <a:rPr lang="ru-RU" dirty="0"/>
              <a:t>кровотечения.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Травмы, </a:t>
            </a:r>
            <a:r>
              <a:rPr lang="ru-RU" dirty="0"/>
              <a:t>вызванные механическими, химическими, электрическими, термическими </a:t>
            </a:r>
            <a:r>
              <a:rPr lang="ru-RU" dirty="0" smtClean="0"/>
              <a:t>факторами</a:t>
            </a:r>
            <a:r>
              <a:rPr lang="ru-RU" dirty="0"/>
              <a:t>, </a:t>
            </a:r>
            <a:r>
              <a:rPr lang="ru-RU" dirty="0" smtClean="0"/>
              <a:t>излучением.</a:t>
            </a:r>
            <a:endParaRPr lang="ru-RU" dirty="0"/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Отравления</a:t>
            </a:r>
            <a:r>
              <a:rPr lang="ru-RU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Укусы, </a:t>
            </a:r>
            <a:r>
              <a:rPr lang="ru-RU" dirty="0" err="1" smtClean="0"/>
              <a:t>ужаливания</a:t>
            </a:r>
            <a:r>
              <a:rPr lang="ru-RU" dirty="0" smtClean="0"/>
              <a:t>.</a:t>
            </a:r>
            <a:endParaRPr lang="ru-RU" dirty="0"/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Судорожный приступ с </a:t>
            </a:r>
            <a:r>
              <a:rPr lang="ru-RU" dirty="0"/>
              <a:t>потерей сознания.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Острые </a:t>
            </a:r>
            <a:r>
              <a:rPr lang="ru-RU" dirty="0"/>
              <a:t>психологические реакции на стресс.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802967" y="1429250"/>
            <a:ext cx="5389033" cy="639762"/>
          </a:xfrm>
        </p:spPr>
        <p:txBody>
          <a:bodyPr/>
          <a:lstStyle/>
          <a:p>
            <a:r>
              <a:rPr lang="ru-RU" dirty="0" smtClean="0"/>
              <a:t>Практическое пособие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7276197" y="2069012"/>
            <a:ext cx="4442572" cy="4539114"/>
          </a:xfrm>
        </p:spPr>
        <p:txBody>
          <a:bodyPr/>
          <a:lstStyle/>
          <a:p>
            <a:r>
              <a:rPr lang="ru-RU" dirty="0"/>
              <a:t>Определение </a:t>
            </a:r>
            <a:r>
              <a:rPr lang="ru-RU" dirty="0" smtClean="0"/>
              <a:t>сознания </a:t>
            </a:r>
          </a:p>
          <a:p>
            <a:r>
              <a:rPr lang="ru-RU" dirty="0" smtClean="0"/>
              <a:t>Сердечно-легочная реанимация</a:t>
            </a:r>
          </a:p>
          <a:p>
            <a:r>
              <a:rPr lang="ru-RU" dirty="0" smtClean="0"/>
              <a:t>Кровотечение</a:t>
            </a:r>
          </a:p>
          <a:p>
            <a:r>
              <a:rPr lang="ru-RU" dirty="0" smtClean="0"/>
              <a:t>Травма конечностей</a:t>
            </a:r>
          </a:p>
          <a:p>
            <a:r>
              <a:rPr lang="ru-RU" dirty="0" smtClean="0"/>
              <a:t>Подавился</a:t>
            </a:r>
          </a:p>
          <a:p>
            <a:r>
              <a:rPr lang="ru-RU" dirty="0" smtClean="0"/>
              <a:t>Ожог</a:t>
            </a:r>
          </a:p>
          <a:p>
            <a:r>
              <a:rPr lang="ru-RU" dirty="0" smtClean="0"/>
              <a:t>Солнечный</a:t>
            </a:r>
            <a:r>
              <a:rPr lang="ru-RU" dirty="0"/>
              <a:t>, тепловой </a:t>
            </a:r>
            <a:r>
              <a:rPr lang="ru-RU" dirty="0" smtClean="0"/>
              <a:t>удар</a:t>
            </a:r>
          </a:p>
          <a:p>
            <a:r>
              <a:rPr lang="ru-RU" dirty="0" smtClean="0"/>
              <a:t>Судорожный приступ</a:t>
            </a:r>
          </a:p>
          <a:p>
            <a:r>
              <a:rPr lang="ru-RU" dirty="0" err="1" smtClean="0"/>
              <a:t>Электротравма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23451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8144" y="2126961"/>
            <a:ext cx="6555712" cy="473103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10344"/>
            <a:ext cx="12192000" cy="1143000"/>
          </a:xfrm>
        </p:spPr>
        <p:txBody>
          <a:bodyPr/>
          <a:lstStyle/>
          <a:p>
            <a:r>
              <a:rPr lang="ru-RU" dirty="0" smtClean="0"/>
              <a:t>ПЕРЕЧЕНЬ МЕРОПРИЯТИЙ, ПОСЛЕДОВАТЕЛЬНОСТЬ ИХ </a:t>
            </a:r>
            <a:r>
              <a:rPr lang="ru-RU" dirty="0"/>
              <a:t>ПРОВЕДЕНИЯ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242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21547"/>
            <a:ext cx="12192000" cy="1143000"/>
          </a:xfrm>
        </p:spPr>
        <p:txBody>
          <a:bodyPr/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33046"/>
            <a:ext cx="12192000" cy="622495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Оценка обстановки, </a:t>
            </a:r>
            <a:r>
              <a:rPr lang="ru-RU" dirty="0"/>
              <a:t>обеспечение безопасных условий для оказания первой помощи:</a:t>
            </a:r>
          </a:p>
          <a:p>
            <a:r>
              <a:rPr lang="ru-RU" dirty="0"/>
              <a:t>определение факторов, представляющих непосредственную угрозу для собственной жизни и здоровья, жизни и здоровья </a:t>
            </a:r>
            <a:r>
              <a:rPr lang="ru-RU" dirty="0" smtClean="0"/>
              <a:t>пострадавшего;</a:t>
            </a:r>
            <a:endParaRPr lang="ru-RU" dirty="0"/>
          </a:p>
          <a:p>
            <a:r>
              <a:rPr lang="ru-RU" dirty="0"/>
              <a:t>устранение факторов, представляющих </a:t>
            </a:r>
            <a:r>
              <a:rPr lang="ru-RU" dirty="0" smtClean="0"/>
              <a:t>угрозу </a:t>
            </a:r>
            <a:r>
              <a:rPr lang="ru-RU" dirty="0"/>
              <a:t>для </a:t>
            </a:r>
            <a:r>
              <a:rPr lang="ru-RU" dirty="0" smtClean="0"/>
              <a:t>пострадавшего, участников </a:t>
            </a:r>
            <a:r>
              <a:rPr lang="ru-RU" dirty="0"/>
              <a:t>оказания первой помощи и </a:t>
            </a:r>
            <a:r>
              <a:rPr lang="ru-RU" dirty="0" smtClean="0"/>
              <a:t>окружающих, </a:t>
            </a:r>
            <a:r>
              <a:rPr lang="ru-RU" dirty="0"/>
              <a:t>в том числе предотвращение дополнительного травмирования </a:t>
            </a:r>
            <a:r>
              <a:rPr lang="ru-RU" dirty="0" smtClean="0"/>
              <a:t>пострадавшего;</a:t>
            </a:r>
            <a:endParaRPr lang="ru-RU" dirty="0"/>
          </a:p>
          <a:p>
            <a:r>
              <a:rPr lang="ru-RU" dirty="0"/>
              <a:t>обеспечение собственной безопасности, в том числе с использованием </a:t>
            </a:r>
            <a:r>
              <a:rPr lang="ru-RU" dirty="0" smtClean="0"/>
              <a:t>СИЗ;</a:t>
            </a:r>
            <a:endParaRPr lang="ru-RU" dirty="0"/>
          </a:p>
          <a:p>
            <a:r>
              <a:rPr lang="ru-RU" dirty="0"/>
              <a:t>оценка количества пострадавших;</a:t>
            </a: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951409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42" y="457201"/>
            <a:ext cx="12192000" cy="1143000"/>
          </a:xfrm>
        </p:spPr>
        <p:txBody>
          <a:bodyPr/>
          <a:lstStyle/>
          <a:p>
            <a:r>
              <a:rPr lang="ru-RU" dirty="0" smtClean="0"/>
              <a:t>1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36431"/>
            <a:ext cx="12192000" cy="5521569"/>
          </a:xfrm>
        </p:spPr>
        <p:txBody>
          <a:bodyPr/>
          <a:lstStyle/>
          <a:p>
            <a:r>
              <a:rPr lang="ru-RU" dirty="0" smtClean="0"/>
              <a:t>устное </a:t>
            </a:r>
            <a:r>
              <a:rPr lang="ru-RU" dirty="0"/>
              <a:t>информирование пострадавшего и окружающих </a:t>
            </a:r>
            <a:r>
              <a:rPr lang="ru-RU" dirty="0" smtClean="0"/>
              <a:t>о </a:t>
            </a:r>
            <a:r>
              <a:rPr lang="ru-RU" dirty="0"/>
              <a:t>готовности оказывать первую помощь, а также о начале проведения мероприятий по оказанию первой помощи;</a:t>
            </a:r>
          </a:p>
          <a:p>
            <a:r>
              <a:rPr lang="ru-RU" dirty="0"/>
              <a:t>устранение воздействия повреждающих факторов на пострадавшего;</a:t>
            </a:r>
          </a:p>
          <a:p>
            <a:r>
              <a:rPr lang="ru-RU" dirty="0"/>
              <a:t>извлечение пострадавшего из транспортного средства или других труднодоступных мест;</a:t>
            </a:r>
          </a:p>
          <a:p>
            <a:r>
              <a:rPr lang="ru-RU" dirty="0"/>
              <a:t>обеспечение проходимости дыхательных путей при их закупорке инородным телом;</a:t>
            </a:r>
          </a:p>
          <a:p>
            <a:r>
              <a:rPr lang="ru-RU" dirty="0"/>
              <a:t>перемещение пострадавшего в безопасное место.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356228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63674"/>
            <a:ext cx="12192000" cy="5973745"/>
          </a:xfrm>
        </p:spPr>
        <p:txBody>
          <a:bodyPr/>
          <a:lstStyle/>
          <a:p>
            <a:r>
              <a:rPr lang="ru-RU" dirty="0" smtClean="0"/>
              <a:t>Осмотр пострадавшего, при </a:t>
            </a:r>
            <a:r>
              <a:rPr lang="ru-RU" dirty="0"/>
              <a:t>необходимости </a:t>
            </a:r>
            <a:r>
              <a:rPr lang="ru-RU" dirty="0" smtClean="0"/>
              <a:t>- временная остановка кровотечения :</a:t>
            </a:r>
            <a:endParaRPr lang="ru-RU" dirty="0"/>
          </a:p>
          <a:p>
            <a:pPr indent="19050">
              <a:buFont typeface="Wingdings" panose="05000000000000000000" pitchFamily="2" charset="2"/>
              <a:buChar char="ü"/>
            </a:pPr>
            <a:r>
              <a:rPr lang="ru-RU" dirty="0"/>
              <a:t>прямым давлением на рану;</a:t>
            </a:r>
          </a:p>
          <a:p>
            <a:pPr indent="19050">
              <a:buFont typeface="Wingdings" panose="05000000000000000000" pitchFamily="2" charset="2"/>
              <a:buChar char="ü"/>
            </a:pPr>
            <a:r>
              <a:rPr lang="ru-RU" dirty="0" smtClean="0"/>
              <a:t>давление </a:t>
            </a:r>
            <a:r>
              <a:rPr lang="ru-RU" dirty="0"/>
              <a:t>на рану </a:t>
            </a:r>
            <a:r>
              <a:rPr lang="ru-RU" dirty="0" smtClean="0"/>
              <a:t>невозможно: в ране инородное тело; </a:t>
            </a:r>
            <a:r>
              <a:rPr lang="ru-RU" dirty="0"/>
              <a:t>открытый перелом с выступающими </a:t>
            </a:r>
            <a:r>
              <a:rPr lang="ru-RU" dirty="0" smtClean="0"/>
              <a:t>костными отломками - давящая повязка с </a:t>
            </a:r>
            <a:r>
              <a:rPr lang="ru-RU" dirty="0"/>
              <a:t>фиксацией инородного </a:t>
            </a:r>
            <a:r>
              <a:rPr lang="ru-RU" dirty="0" smtClean="0"/>
              <a:t>тела и/или жгут;</a:t>
            </a:r>
            <a:endParaRPr lang="ru-RU" dirty="0"/>
          </a:p>
          <a:p>
            <a:pPr indent="19050">
              <a:buFont typeface="Wingdings" panose="05000000000000000000" pitchFamily="2" charset="2"/>
              <a:buChar char="ü"/>
            </a:pPr>
            <a:r>
              <a:rPr lang="ru-RU" dirty="0" smtClean="0"/>
              <a:t>кровотечение </a:t>
            </a:r>
            <a:r>
              <a:rPr lang="ru-RU" dirty="0"/>
              <a:t>остановлено </a:t>
            </a:r>
            <a:r>
              <a:rPr lang="ru-RU" dirty="0" smtClean="0"/>
              <a:t>давлением </a:t>
            </a:r>
            <a:r>
              <a:rPr lang="ru-RU" dirty="0"/>
              <a:t>на рану - </a:t>
            </a:r>
            <a:r>
              <a:rPr lang="ru-RU" dirty="0" smtClean="0"/>
              <a:t>давящая повязка;</a:t>
            </a:r>
            <a:endParaRPr lang="ru-RU" dirty="0"/>
          </a:p>
          <a:p>
            <a:pPr indent="19050">
              <a:buFont typeface="Wingdings" panose="05000000000000000000" pitchFamily="2" charset="2"/>
              <a:buChar char="ü"/>
            </a:pPr>
            <a:r>
              <a:rPr lang="ru-RU" dirty="0"/>
              <a:t>при обширном </a:t>
            </a:r>
            <a:r>
              <a:rPr lang="ru-RU" dirty="0" smtClean="0"/>
              <a:t>повреждении, </a:t>
            </a:r>
            <a:r>
              <a:rPr lang="ru-RU" dirty="0"/>
              <a:t>отрыве конечности, если кровотечение не останавливается при прямом давлении на </a:t>
            </a:r>
            <a:r>
              <a:rPr lang="ru-RU" dirty="0" smtClean="0"/>
              <a:t>рану, давящая </a:t>
            </a:r>
            <a:r>
              <a:rPr lang="ru-RU" dirty="0"/>
              <a:t>повязка неэффективна - </a:t>
            </a:r>
            <a:r>
              <a:rPr lang="ru-RU" dirty="0" smtClean="0"/>
              <a:t>кровоостанавливающий жгут.</a:t>
            </a:r>
            <a:endParaRPr lang="ru-RU" dirty="0"/>
          </a:p>
          <a:p>
            <a:pPr indent="19050">
              <a:buFont typeface="Wingdings" panose="05000000000000000000" pitchFamily="2" charset="2"/>
              <a:buChar char="ü"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96673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1B7CA82-7A1D-40C2-8F4E-9E799E01DE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2017" y="2729340"/>
            <a:ext cx="4128659" cy="4128659"/>
          </a:xfrm>
          <a:prstGeom prst="rect">
            <a:avLst/>
          </a:prstGeom>
        </p:spPr>
      </p:pic>
      <p:sp>
        <p:nvSpPr>
          <p:cNvPr id="5122" name="Заголовок 1">
            <a:extLst>
              <a:ext uri="{FF2B5EF4-FFF2-40B4-BE49-F238E27FC236}">
                <a16:creationId xmlns:a16="http://schemas.microsoft.com/office/drawing/2014/main" id="{8F8C6616-B02A-4B22-B7E0-7612052C15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2313" y="1"/>
            <a:ext cx="8229600" cy="836613"/>
          </a:xfrm>
        </p:spPr>
        <p:txBody>
          <a:bodyPr/>
          <a:lstStyle/>
          <a:p>
            <a:pPr eaLnBrk="1" hangingPunct="1"/>
            <a:r>
              <a:rPr lang="ru-RU" altLang="ru-RU"/>
              <a:t>Определение понятия</a:t>
            </a:r>
          </a:p>
        </p:txBody>
      </p:sp>
      <p:sp>
        <p:nvSpPr>
          <p:cNvPr id="5123" name="Объект 2">
            <a:extLst>
              <a:ext uri="{FF2B5EF4-FFF2-40B4-BE49-F238E27FC236}">
                <a16:creationId xmlns:a16="http://schemas.microsoft.com/office/drawing/2014/main" id="{DAA152DC-177C-4341-9301-A346031B27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78016" y="836612"/>
            <a:ext cx="9144000" cy="6021387"/>
          </a:xfrm>
        </p:spPr>
        <p:txBody>
          <a:bodyPr/>
          <a:lstStyle/>
          <a:p>
            <a:pPr eaLnBrk="1" hangingPunct="1"/>
            <a:r>
              <a:rPr lang="ru-RU" altLang="ru-RU" dirty="0"/>
              <a:t>Первая помощь – это комплекс простейших целесообразных мероприятий для спасения жизни и сохранения здоровья человека, получившего травму или внезапно заболевшего.</a:t>
            </a:r>
          </a:p>
          <a:p>
            <a:pPr eaLnBrk="1" hangingPunct="1"/>
            <a:r>
              <a:rPr lang="ru-RU" altLang="ru-RU" dirty="0"/>
              <a:t>Оказание первой помощи – естественная обязанность каждого человека. </a:t>
            </a:r>
          </a:p>
          <a:p>
            <a:pPr eaLnBrk="1" hangingPunct="1"/>
            <a:r>
              <a:rPr lang="ru-RU" altLang="ru-RU" dirty="0"/>
              <a:t>Грамотно и своевременно оказанная первая помощь способствует быстрейшему выздоровлению, а в некоторых случаях – спасению жизни пострадавшего.</a:t>
            </a:r>
          </a:p>
          <a:p>
            <a:pPr eaLnBrk="1" hangingPunct="1"/>
            <a:endParaRPr lang="ru-RU" alt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12192000" cy="1143000"/>
          </a:xfrm>
        </p:spPr>
        <p:txBody>
          <a:bodyPr/>
          <a:lstStyle/>
          <a:p>
            <a:r>
              <a:rPr lang="ru-RU" dirty="0"/>
              <a:t>3</a:t>
            </a:r>
            <a:r>
              <a:rPr lang="ru-RU" dirty="0" smtClean="0"/>
              <a:t>.</a:t>
            </a:r>
            <a:r>
              <a:rPr lang="ru-RU" dirty="0"/>
              <a:t> Определение </a:t>
            </a:r>
            <a:r>
              <a:rPr lang="ru-RU" dirty="0" smtClean="0"/>
              <a:t>признаков жизни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1"/>
            <a:ext cx="12279086" cy="5112098"/>
          </a:xfrm>
        </p:spPr>
        <p:txBody>
          <a:bodyPr/>
          <a:lstStyle/>
          <a:p>
            <a:r>
              <a:rPr lang="ru-RU" b="1" dirty="0" smtClean="0"/>
              <a:t>определение </a:t>
            </a:r>
            <a:r>
              <a:rPr lang="ru-RU" b="1" dirty="0"/>
              <a:t>наличия сознания;</a:t>
            </a:r>
          </a:p>
          <a:p>
            <a:r>
              <a:rPr lang="ru-RU" dirty="0"/>
              <a:t>при наличии сознания - проведение подробного осмотра и опроса пострадавшего </a:t>
            </a:r>
            <a:r>
              <a:rPr lang="ru-RU" b="1" dirty="0"/>
              <a:t>в соответствии с пунктом 5 </a:t>
            </a:r>
            <a:r>
              <a:rPr lang="ru-RU" b="1" dirty="0" smtClean="0"/>
              <a:t>Перечня</a:t>
            </a:r>
            <a:r>
              <a:rPr lang="ru-RU" dirty="0"/>
              <a:t>;</a:t>
            </a:r>
          </a:p>
          <a:p>
            <a:r>
              <a:rPr lang="ru-RU" dirty="0"/>
              <a:t>при отсутствии сознания - восстановление проходимости дыхательных путей посредством запрокидывания головы с подъемом подбородка;</a:t>
            </a:r>
          </a:p>
          <a:p>
            <a:r>
              <a:rPr lang="ru-RU" dirty="0"/>
              <a:t>определение наличия дыхания с помощью слуха, зрения и осязания.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81996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3398" y="144010"/>
            <a:ext cx="12192000" cy="1143000"/>
          </a:xfrm>
        </p:spPr>
        <p:txBody>
          <a:bodyPr/>
          <a:lstStyle/>
          <a:p>
            <a:r>
              <a:rPr lang="ru-RU" dirty="0"/>
              <a:t>4</a:t>
            </a:r>
            <a:r>
              <a:rPr lang="ru-RU" dirty="0" smtClean="0"/>
              <a:t>.</a:t>
            </a:r>
            <a:r>
              <a:rPr lang="ru-RU" dirty="0"/>
              <a:t> </a:t>
            </a:r>
            <a:r>
              <a:rPr lang="ru-RU" dirty="0" smtClean="0"/>
              <a:t>СЛР и </a:t>
            </a:r>
            <a:r>
              <a:rPr lang="ru-RU" dirty="0"/>
              <a:t>поддержание проходимости дыхательных путей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3398" y="1386672"/>
            <a:ext cx="12121662" cy="5471328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/>
              <a:t>4.1</a:t>
            </a:r>
            <a:r>
              <a:rPr lang="ru-RU" sz="2800" dirty="0"/>
              <a:t>. </a:t>
            </a:r>
            <a:r>
              <a:rPr lang="ru-RU" dirty="0"/>
              <a:t>При отсутствии у пострадавшего </a:t>
            </a:r>
            <a:r>
              <a:rPr lang="ru-RU" dirty="0" smtClean="0"/>
              <a:t>дыхания</a:t>
            </a:r>
            <a:r>
              <a:rPr lang="ru-RU" dirty="0"/>
              <a:t>, </a:t>
            </a:r>
            <a:r>
              <a:rPr lang="ru-RU" dirty="0" smtClean="0"/>
              <a:t>кровообращения:</a:t>
            </a:r>
            <a:endParaRPr lang="ru-RU" dirty="0"/>
          </a:p>
          <a:p>
            <a:pPr indent="19050">
              <a:buFont typeface="Wingdings" panose="05000000000000000000" pitchFamily="2" charset="2"/>
              <a:buChar char="ü"/>
            </a:pPr>
            <a:r>
              <a:rPr lang="ru-RU" dirty="0"/>
              <a:t>призыв окружающих </a:t>
            </a:r>
            <a:r>
              <a:rPr lang="ru-RU" dirty="0" smtClean="0"/>
              <a:t>для </a:t>
            </a:r>
            <a:r>
              <a:rPr lang="ru-RU" dirty="0"/>
              <a:t>содействия оказанию первой помощи, вызов скорой медицинской помощи;</a:t>
            </a:r>
          </a:p>
          <a:p>
            <a:pPr indent="19050">
              <a:buFont typeface="Wingdings" panose="05000000000000000000" pitchFamily="2" charset="2"/>
              <a:buChar char="ü"/>
            </a:pPr>
            <a:r>
              <a:rPr lang="ru-RU" dirty="0"/>
              <a:t>проведение сердечно-легочной реанимации на твердой ровной поверхности;</a:t>
            </a:r>
          </a:p>
          <a:p>
            <a:pPr indent="19050">
              <a:buFont typeface="Wingdings" panose="05000000000000000000" pitchFamily="2" charset="2"/>
              <a:buChar char="ü"/>
            </a:pPr>
            <a:r>
              <a:rPr lang="ru-RU" dirty="0" smtClean="0"/>
              <a:t>при </a:t>
            </a:r>
            <a:r>
              <a:rPr lang="ru-RU" dirty="0"/>
              <a:t>появлении у пострадавшего признаков жизни - выполнение мероприятий по поддержанию проходимости дыхательных путей в соответствии с подпунктом 4.2 пункта 4 </a:t>
            </a:r>
            <a:r>
              <a:rPr lang="ru-RU" dirty="0" smtClean="0"/>
              <a:t>Перечня;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26486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3398" y="144010"/>
            <a:ext cx="12192000" cy="1143000"/>
          </a:xfrm>
        </p:spPr>
        <p:txBody>
          <a:bodyPr/>
          <a:lstStyle/>
          <a:p>
            <a:r>
              <a:rPr lang="ru-RU" dirty="0"/>
              <a:t>4</a:t>
            </a:r>
            <a:r>
              <a:rPr lang="ru-RU" dirty="0" smtClean="0"/>
              <a:t>.</a:t>
            </a:r>
            <a:r>
              <a:rPr lang="ru-RU" dirty="0"/>
              <a:t> </a:t>
            </a:r>
            <a:r>
              <a:rPr lang="ru-RU" dirty="0" smtClean="0"/>
              <a:t>СЛР и </a:t>
            </a:r>
            <a:r>
              <a:rPr lang="ru-RU" dirty="0"/>
              <a:t>поддержание проходимости дыхательных путей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3398" y="1386672"/>
            <a:ext cx="12121662" cy="5471328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/>
              <a:t>4.2</a:t>
            </a:r>
            <a:r>
              <a:rPr lang="ru-RU" sz="2800" dirty="0"/>
              <a:t>. </a:t>
            </a:r>
            <a:r>
              <a:rPr lang="ru-RU" dirty="0"/>
              <a:t>При наличии у пострадавшего признаков жизни (дыхания, кровообращения) и отсутствии сознания: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мероприятия </a:t>
            </a:r>
            <a:r>
              <a:rPr lang="ru-RU" dirty="0"/>
              <a:t>по поддержанию проходимости дыхательных путей посредством придания пострадавшему устойчивого бокового положения;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в случае невозможности придания устойчивого бокового положения </a:t>
            </a:r>
            <a:r>
              <a:rPr lang="ru-RU" dirty="0" smtClean="0"/>
              <a:t>- </a:t>
            </a:r>
            <a:r>
              <a:rPr lang="ru-RU" dirty="0"/>
              <a:t>запрокидывание и удержание запрокинутой головы пострадавшего с подъемом подбородка;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вызов скорой медицинской помощи (если вызов скорой медицинской помощи не был осуществлен ранее).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20073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9068" y="0"/>
            <a:ext cx="10972800" cy="1143000"/>
          </a:xfrm>
        </p:spPr>
        <p:txBody>
          <a:bodyPr/>
          <a:lstStyle/>
          <a:p>
            <a:r>
              <a:rPr lang="ru-RU" dirty="0" smtClean="0"/>
              <a:t>5. Осмотр </a:t>
            </a:r>
            <a:r>
              <a:rPr lang="ru-RU" dirty="0"/>
              <a:t>и </a:t>
            </a:r>
            <a:r>
              <a:rPr lang="ru-RU" dirty="0" smtClean="0"/>
              <a:t>опрос </a:t>
            </a:r>
            <a:r>
              <a:rPr lang="ru-RU" dirty="0"/>
              <a:t>пострадавшего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34497"/>
            <a:ext cx="12192000" cy="5923503"/>
          </a:xfrm>
        </p:spPr>
        <p:txBody>
          <a:bodyPr/>
          <a:lstStyle/>
          <a:p>
            <a:r>
              <a:rPr lang="ru-RU" dirty="0" smtClean="0"/>
              <a:t>для </a:t>
            </a:r>
            <a:r>
              <a:rPr lang="ru-RU" dirty="0"/>
              <a:t>выявления признаков травм, ранений, отравлений, </a:t>
            </a:r>
            <a:r>
              <a:rPr lang="ru-RU" dirty="0" smtClean="0"/>
              <a:t>укусов, </a:t>
            </a:r>
            <a:r>
              <a:rPr lang="ru-RU" dirty="0" err="1" smtClean="0"/>
              <a:t>ужаливаний</a:t>
            </a:r>
            <a:r>
              <a:rPr lang="ru-RU" dirty="0" smtClean="0"/>
              <a:t>, поражений механическими</a:t>
            </a:r>
            <a:r>
              <a:rPr lang="ru-RU" dirty="0"/>
              <a:t>, химическими, электрическими, термическими </a:t>
            </a:r>
            <a:r>
              <a:rPr lang="ru-RU" dirty="0" smtClean="0"/>
              <a:t>факторами</a:t>
            </a:r>
            <a:r>
              <a:rPr lang="ru-RU" dirty="0"/>
              <a:t>, </a:t>
            </a:r>
            <a:r>
              <a:rPr lang="ru-RU" dirty="0" smtClean="0"/>
              <a:t>излучением:</a:t>
            </a:r>
            <a:endParaRPr lang="ru-RU" dirty="0"/>
          </a:p>
          <a:p>
            <a:pPr indent="369888">
              <a:buFont typeface="Wingdings" panose="05000000000000000000" pitchFamily="2" charset="2"/>
              <a:buChar char="ü"/>
            </a:pPr>
            <a:r>
              <a:rPr lang="ru-RU" dirty="0"/>
              <a:t>опрос пострадавшего;</a:t>
            </a:r>
          </a:p>
          <a:p>
            <a:pPr indent="369888">
              <a:buFont typeface="Wingdings" panose="05000000000000000000" pitchFamily="2" charset="2"/>
              <a:buChar char="ü"/>
            </a:pPr>
            <a:r>
              <a:rPr lang="ru-RU" dirty="0"/>
              <a:t>проведение осмотра головы;</a:t>
            </a:r>
          </a:p>
          <a:p>
            <a:pPr indent="369888">
              <a:buFont typeface="Wingdings" panose="05000000000000000000" pitchFamily="2" charset="2"/>
              <a:buChar char="ü"/>
            </a:pPr>
            <a:r>
              <a:rPr lang="ru-RU" dirty="0"/>
              <a:t>проведение осмотра шеи;</a:t>
            </a:r>
          </a:p>
          <a:p>
            <a:pPr indent="369888">
              <a:buFont typeface="Wingdings" panose="05000000000000000000" pitchFamily="2" charset="2"/>
              <a:buChar char="ü"/>
            </a:pPr>
            <a:r>
              <a:rPr lang="ru-RU" dirty="0"/>
              <a:t>проведение осмотра груди;</a:t>
            </a:r>
          </a:p>
          <a:p>
            <a:pPr indent="369888">
              <a:buFont typeface="Wingdings" panose="05000000000000000000" pitchFamily="2" charset="2"/>
              <a:buChar char="ü"/>
            </a:pPr>
            <a:r>
              <a:rPr lang="ru-RU" dirty="0"/>
              <a:t>проведение осмотра спины;</a:t>
            </a:r>
          </a:p>
          <a:p>
            <a:pPr indent="369888">
              <a:buFont typeface="Wingdings" panose="05000000000000000000" pitchFamily="2" charset="2"/>
              <a:buChar char="ü"/>
            </a:pPr>
            <a:r>
              <a:rPr lang="ru-RU" dirty="0"/>
              <a:t>проведение осмотра живота и таза;</a:t>
            </a:r>
          </a:p>
          <a:p>
            <a:pPr indent="369888">
              <a:buFont typeface="Wingdings" panose="05000000000000000000" pitchFamily="2" charset="2"/>
              <a:buChar char="ü"/>
            </a:pPr>
            <a:r>
              <a:rPr lang="ru-RU" dirty="0"/>
              <a:t>проведение осмотра конечностей.</a:t>
            </a:r>
          </a:p>
          <a:p>
            <a:pPr indent="369888">
              <a:buFont typeface="Wingdings" panose="05000000000000000000" pitchFamily="2" charset="2"/>
              <a:buChar char="ü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89014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48" y="365073"/>
            <a:ext cx="12192000" cy="1143000"/>
          </a:xfrm>
        </p:spPr>
        <p:txBody>
          <a:bodyPr/>
          <a:lstStyle/>
          <a:p>
            <a:r>
              <a:rPr lang="ru-RU" dirty="0"/>
              <a:t>6. </a:t>
            </a:r>
            <a:r>
              <a:rPr lang="ru-RU" dirty="0" smtClean="0"/>
              <a:t>Мероприятия </a:t>
            </a:r>
            <a:r>
              <a:rPr lang="ru-RU" dirty="0"/>
              <a:t>по оказанию первой помощи </a:t>
            </a:r>
            <a:r>
              <a:rPr lang="ru-RU" dirty="0" smtClean="0"/>
              <a:t>пострадавшему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15851"/>
            <a:ext cx="12192000" cy="564214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6.1</a:t>
            </a:r>
            <a:r>
              <a:rPr lang="ru-RU" dirty="0"/>
              <a:t>. При ранении грудной клетки - наложение </a:t>
            </a:r>
            <a:r>
              <a:rPr lang="ru-RU" dirty="0" err="1"/>
              <a:t>окклюзионной</a:t>
            </a:r>
            <a:r>
              <a:rPr lang="ru-RU" dirty="0"/>
              <a:t> (герметизирующей) повязки;</a:t>
            </a:r>
          </a:p>
          <a:p>
            <a:pPr marL="0" indent="0">
              <a:buNone/>
            </a:pPr>
            <a:r>
              <a:rPr lang="ru-RU" dirty="0"/>
              <a:t>6.2. При отравлении через рот - промывание желудка путем приема воды и вызывания рвоты;</a:t>
            </a:r>
          </a:p>
          <a:p>
            <a:pPr marL="0" indent="0">
              <a:buNone/>
            </a:pPr>
            <a:r>
              <a:rPr lang="ru-RU" dirty="0"/>
              <a:t>6.3. При травмах, воздействиях излучения, высоких температур, химических веществ, укусах </a:t>
            </a:r>
            <a:r>
              <a:rPr lang="ru-RU" dirty="0" smtClean="0"/>
              <a:t>/ </a:t>
            </a:r>
            <a:r>
              <a:rPr lang="ru-RU" dirty="0" err="1"/>
              <a:t>ужаливаниях</a:t>
            </a:r>
            <a:r>
              <a:rPr lang="ru-RU" dirty="0"/>
              <a:t> ядовитых животных - охлаждение;</a:t>
            </a:r>
          </a:p>
          <a:p>
            <a:pPr marL="0" indent="0">
              <a:buNone/>
            </a:pPr>
            <a:r>
              <a:rPr lang="ru-RU" dirty="0"/>
              <a:t>6.4. При эффектах воздействия низких температур - проведение термоизоляции и согревания</a:t>
            </a:r>
            <a:r>
              <a:rPr lang="ru-RU" dirty="0" smtClean="0"/>
              <a:t>;</a:t>
            </a:r>
          </a:p>
          <a:p>
            <a:pPr marL="0" indent="0">
              <a:buNone/>
            </a:pPr>
            <a:r>
              <a:rPr lang="ru-RU" dirty="0"/>
              <a:t>6.5. При травмах различных областей тела - наложение повязок;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6514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48" y="365073"/>
            <a:ext cx="12192000" cy="1143000"/>
          </a:xfrm>
        </p:spPr>
        <p:txBody>
          <a:bodyPr/>
          <a:lstStyle/>
          <a:p>
            <a:r>
              <a:rPr lang="ru-RU" dirty="0"/>
              <a:t>6. </a:t>
            </a:r>
            <a:r>
              <a:rPr lang="ru-RU" dirty="0" smtClean="0"/>
              <a:t>Мероприятия </a:t>
            </a:r>
            <a:r>
              <a:rPr lang="ru-RU" dirty="0"/>
              <a:t>по оказанию первой помощи </a:t>
            </a:r>
            <a:r>
              <a:rPr lang="ru-RU" dirty="0" smtClean="0"/>
              <a:t>пострадавшему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15851"/>
            <a:ext cx="12192000" cy="564214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6.6</a:t>
            </a:r>
            <a:r>
              <a:rPr lang="ru-RU" dirty="0"/>
              <a:t>. При травмах различных частей тела - проведение </a:t>
            </a:r>
            <a:r>
              <a:rPr lang="ru-RU" dirty="0" smtClean="0"/>
              <a:t>иммобилизации </a:t>
            </a:r>
            <a:r>
              <a:rPr lang="ru-RU" dirty="0"/>
              <a:t>с использованием медицинских изделий или подручных средств; </a:t>
            </a:r>
            <a:r>
              <a:rPr lang="ru-RU" dirty="0" err="1"/>
              <a:t>аутоиммобилизация</a:t>
            </a:r>
            <a:r>
              <a:rPr lang="ru-RU" dirty="0"/>
              <a:t> </a:t>
            </a:r>
            <a:r>
              <a:rPr lang="ru-RU" dirty="0" smtClean="0"/>
              <a:t>/ </a:t>
            </a:r>
            <a:r>
              <a:rPr lang="ru-RU" dirty="0"/>
              <a:t>обездвиживание руками травмированных частей </a:t>
            </a:r>
            <a:r>
              <a:rPr lang="ru-RU" dirty="0" smtClean="0"/>
              <a:t>тела;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6.7. При судорожном приступе, сопровождающимся потерей </a:t>
            </a:r>
            <a:r>
              <a:rPr lang="ru-RU" dirty="0" smtClean="0"/>
              <a:t>сознания: не </a:t>
            </a:r>
            <a:r>
              <a:rPr lang="ru-RU" dirty="0"/>
              <a:t>препятствуя судорожным движениям, </a:t>
            </a:r>
            <a:r>
              <a:rPr lang="ru-RU" dirty="0" smtClean="0"/>
              <a:t>предотвращать дополнительное </a:t>
            </a:r>
            <a:r>
              <a:rPr lang="ru-RU" dirty="0" err="1" smtClean="0"/>
              <a:t>травмирование</a:t>
            </a:r>
            <a:r>
              <a:rPr lang="ru-RU" dirty="0" smtClean="0"/>
              <a:t> головы. После </a:t>
            </a:r>
            <a:r>
              <a:rPr lang="ru-RU" dirty="0"/>
              <a:t>окончания судорожного приступа - поддерживание проходимости дыхательных путей, в том числе посредством придания пострадавшему устойчивого бокового положения.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80280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943411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7. Оказание помощи пострадавшему в принятии </a:t>
            </a:r>
            <a:r>
              <a:rPr lang="ru-RU" dirty="0" smtClean="0"/>
              <a:t>лекарств, </a:t>
            </a:r>
            <a:r>
              <a:rPr lang="ru-RU" dirty="0"/>
              <a:t>назначенных ему ранее лечащим врачом.</a:t>
            </a:r>
          </a:p>
          <a:p>
            <a:pPr marL="0" indent="0">
              <a:buNone/>
            </a:pPr>
            <a:r>
              <a:rPr lang="ru-RU" dirty="0"/>
              <a:t>8. Придание и поддержание оптимального положения тела пострадавшего.</a:t>
            </a:r>
          </a:p>
          <a:p>
            <a:pPr marL="0" indent="0">
              <a:buNone/>
            </a:pPr>
            <a:r>
              <a:rPr lang="ru-RU" dirty="0"/>
              <a:t>9. Вызов скорой медицинской </a:t>
            </a:r>
            <a:r>
              <a:rPr lang="ru-RU" dirty="0" smtClean="0"/>
              <a:t>помощи, контроль </a:t>
            </a:r>
            <a:r>
              <a:rPr lang="ru-RU" dirty="0"/>
              <a:t>состояния пострадавшего </a:t>
            </a:r>
            <a:r>
              <a:rPr lang="ru-RU" dirty="0" smtClean="0"/>
              <a:t>(сознание, дыхание, кровообращение, отсутствие </a:t>
            </a:r>
            <a:r>
              <a:rPr lang="ru-RU" dirty="0"/>
              <a:t>наружного кровотечения), оказание </a:t>
            </a:r>
            <a:r>
              <a:rPr lang="ru-RU" dirty="0" smtClean="0"/>
              <a:t>психологической </a:t>
            </a:r>
            <a:r>
              <a:rPr lang="ru-RU" dirty="0"/>
              <a:t>поддержки, перемещение, транспортировка пострадавшего, передача </a:t>
            </a:r>
            <a:r>
              <a:rPr lang="ru-RU" dirty="0" smtClean="0"/>
              <a:t>выездной </a:t>
            </a:r>
            <a:r>
              <a:rPr lang="ru-RU" dirty="0"/>
              <a:t>бригаде скорой медицинской помощи, медицинской организации, специальным службам, сотрудники которых обязаны оказывать первую помощь в соответствии с федеральными законами или иными нормативными правовыми </a:t>
            </a:r>
            <a:r>
              <a:rPr lang="ru-RU" dirty="0" smtClean="0"/>
              <a:t>актами.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2068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Благодарю за внимание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4675" y="1757362"/>
            <a:ext cx="5962650" cy="334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426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9428" y="1258888"/>
            <a:ext cx="4948687" cy="3711515"/>
          </a:xfrm>
          <a:prstGeom prst="rect">
            <a:avLst/>
          </a:prstGeom>
        </p:spPr>
      </p:pic>
      <p:sp>
        <p:nvSpPr>
          <p:cNvPr id="6146" name="Заголовок 1">
            <a:extLst>
              <a:ext uri="{FF2B5EF4-FFF2-40B4-BE49-F238E27FC236}">
                <a16:creationId xmlns:a16="http://schemas.microsoft.com/office/drawing/2014/main" id="{85BB7E9B-AA02-45C6-A0DE-0C8B57710A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9288" y="115888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/>
              <a:t>Виды помощи пострадавшему или внезапно заболевшему: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2FC8695-5CB8-4044-82DF-BE4088CB3C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22" y="1258888"/>
            <a:ext cx="8677275" cy="5256213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ru-RU" dirty="0"/>
              <a:t>В зависимости от квалификации оказывающего помощь, условий и наличия оборудования различают: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ru-RU" dirty="0"/>
              <a:t>первую помощь;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ru-RU" dirty="0"/>
              <a:t>доврачебную медицинская помощь;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ru-RU" dirty="0"/>
              <a:t>первую врачебную помощь;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ru-RU" dirty="0"/>
              <a:t>квалифицированную медицинскую помощь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ru-RU" dirty="0"/>
              <a:t>специализированную медицинскую помощь.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 descr="http://scrp.su/wp-content/uploads/2018/04/229492769_w640_h640_pervaya_pomosch_2-1.jpg">
            <a:extLst>
              <a:ext uri="{FF2B5EF4-FFF2-40B4-BE49-F238E27FC236}">
                <a16:creationId xmlns:a16="http://schemas.microsoft.com/office/drawing/2014/main" id="{95CC9CEA-2044-4EE4-8342-1A50F9BFA8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855"/>
          <a:stretch>
            <a:fillRect/>
          </a:stretch>
        </p:blipFill>
        <p:spPr bwMode="auto">
          <a:xfrm>
            <a:off x="6953250" y="3144838"/>
            <a:ext cx="3714750" cy="371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Заголовок 1">
            <a:extLst>
              <a:ext uri="{FF2B5EF4-FFF2-40B4-BE49-F238E27FC236}">
                <a16:creationId xmlns:a16="http://schemas.microsoft.com/office/drawing/2014/main" id="{5B7B2698-CAC0-4970-A220-DABC34C74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9288" y="22225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/>
              <a:t>Первую помощь </a:t>
            </a:r>
          </a:p>
        </p:txBody>
      </p:sp>
      <p:sp>
        <p:nvSpPr>
          <p:cNvPr id="7172" name="Объект 2">
            <a:extLst>
              <a:ext uri="{FF2B5EF4-FFF2-40B4-BE49-F238E27FC236}">
                <a16:creationId xmlns:a16="http://schemas.microsoft.com/office/drawing/2014/main" id="{60341125-9883-48A5-80CD-016E1CA291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1071564"/>
            <a:ext cx="9144000" cy="2943225"/>
          </a:xfrm>
        </p:spPr>
        <p:txBody>
          <a:bodyPr/>
          <a:lstStyle/>
          <a:p>
            <a:pPr eaLnBrk="1" hangingPunct="1"/>
            <a:r>
              <a:rPr lang="ru-RU" altLang="ru-RU" dirty="0"/>
              <a:t>Оказывают люди без медицинского образования на месте происшествия сразу после происшествия. </a:t>
            </a:r>
          </a:p>
          <a:p>
            <a:pPr eaLnBrk="1" hangingPunct="1"/>
            <a:r>
              <a:rPr lang="ru-RU" altLang="ru-RU" dirty="0"/>
              <a:t> Задача — спасение жизни пострадавшего, предупреждение осложнений.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Объект 2">
            <a:extLst>
              <a:ext uri="{FF2B5EF4-FFF2-40B4-BE49-F238E27FC236}">
                <a16:creationId xmlns:a16="http://schemas.microsoft.com/office/drawing/2014/main" id="{CFBFC500-1A46-4C3D-9EF7-55979B3BC7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889" y="585165"/>
            <a:ext cx="11652111" cy="5073650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b="1" dirty="0"/>
              <a:t>Доврачебную медицинскую помощь </a:t>
            </a:r>
            <a:r>
              <a:rPr lang="ru-RU" altLang="ru-RU" dirty="0"/>
              <a:t>осуществляют лица, имеющие среднее медицинское образование</a:t>
            </a:r>
          </a:p>
          <a:p>
            <a:pPr eaLnBrk="1" hangingPunct="1"/>
            <a:r>
              <a:rPr lang="ru-RU" altLang="ru-RU" b="1" dirty="0"/>
              <a:t>Первую врачебную помощь</a:t>
            </a:r>
            <a:r>
              <a:rPr lang="ru-RU" altLang="ru-RU" dirty="0"/>
              <a:t> оказывают врачи общего профиля. </a:t>
            </a:r>
          </a:p>
          <a:p>
            <a:pPr eaLnBrk="1" hangingPunct="1"/>
            <a:r>
              <a:rPr lang="ru-RU" altLang="ru-RU" b="1" dirty="0"/>
              <a:t>Квалифицированную и специализированную медицинскую помощь</a:t>
            </a:r>
            <a:r>
              <a:rPr lang="ru-RU" altLang="ru-RU" dirty="0"/>
              <a:t> проводят специалисты в специализированных отделениях и медицинских центрах.</a:t>
            </a:r>
            <a:br>
              <a:rPr lang="ru-RU" altLang="ru-RU" dirty="0"/>
            </a:br>
            <a:r>
              <a:rPr lang="ru-RU" altLang="ru-RU" dirty="0"/>
              <a:t/>
            </a:r>
            <a:br>
              <a:rPr lang="ru-RU" altLang="ru-RU" dirty="0"/>
            </a:br>
            <a:endParaRPr lang="ru-RU" altLang="ru-RU" dirty="0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0F67A9F-2AA5-4B63-96FE-EF0988CC0E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7283" y="3553224"/>
            <a:ext cx="5354828" cy="330477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Жан Анри </a:t>
            </a:r>
            <a:r>
              <a:rPr lang="ru-RU" dirty="0" err="1"/>
              <a:t>Дюнан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9803" y="1690688"/>
            <a:ext cx="6640643" cy="4474563"/>
          </a:xfrm>
        </p:spPr>
        <p:txBody>
          <a:bodyPr>
            <a:normAutofit/>
          </a:bodyPr>
          <a:lstStyle/>
          <a:p>
            <a:pPr marL="0" indent="0" fontAlgn="t">
              <a:buNone/>
            </a:pPr>
            <a:r>
              <a:rPr lang="ru-RU" sz="3200" dirty="0" smtClean="0"/>
              <a:t>швейцарский </a:t>
            </a:r>
            <a:r>
              <a:rPr lang="ru-RU" sz="3200" dirty="0"/>
              <a:t>бизнесмен приехал в Италию </a:t>
            </a:r>
            <a:r>
              <a:rPr lang="ru-RU" sz="3200" dirty="0" smtClean="0"/>
              <a:t>в июле 1859 г. для встречи </a:t>
            </a:r>
            <a:r>
              <a:rPr lang="ru-RU" sz="3200" dirty="0"/>
              <a:t>с французским императором Наполеоном </a:t>
            </a:r>
            <a:r>
              <a:rPr lang="ru-RU" sz="3200" dirty="0" smtClean="0"/>
              <a:t>III, чтоб </a:t>
            </a:r>
            <a:r>
              <a:rPr lang="ru-RU" sz="3200" dirty="0"/>
              <a:t>обсудить </a:t>
            </a:r>
            <a:r>
              <a:rPr lang="ru-RU" sz="3200" dirty="0" smtClean="0"/>
              <a:t>трудности </a:t>
            </a:r>
            <a:r>
              <a:rPr lang="ru-RU" sz="3200" dirty="0"/>
              <a:t>ведения бизнеса в Алжире, </a:t>
            </a:r>
            <a:r>
              <a:rPr lang="ru-RU" sz="3200" dirty="0" smtClean="0"/>
              <a:t>оккупированном </a:t>
            </a:r>
            <a:r>
              <a:rPr lang="ru-RU" sz="3200" dirty="0"/>
              <a:t>Францией.</a:t>
            </a:r>
          </a:p>
          <a:p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0447" y="167025"/>
            <a:ext cx="5081824" cy="500559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940447" y="5172622"/>
            <a:ext cx="50818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8 </a:t>
            </a:r>
            <a:r>
              <a:rPr lang="ru-RU" sz="2400" dirty="0"/>
              <a:t>мая 1828, Женева — 30 октября 1910, </a:t>
            </a:r>
            <a:r>
              <a:rPr lang="ru-RU" sz="2400" dirty="0" err="1"/>
              <a:t>Хейден</a:t>
            </a:r>
            <a:r>
              <a:rPr lang="ru-RU" sz="2400" dirty="0"/>
              <a:t>, кантон </a:t>
            </a:r>
            <a:r>
              <a:rPr lang="ru-RU" sz="2400" dirty="0" err="1" smtClean="0"/>
              <a:t>Аппенцелл</a:t>
            </a:r>
            <a:r>
              <a:rPr lang="ru-RU" sz="2400" dirty="0" smtClean="0"/>
              <a:t>)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06310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1188908" cy="1325563"/>
          </a:xfrm>
        </p:spPr>
        <p:txBody>
          <a:bodyPr/>
          <a:lstStyle/>
          <a:p>
            <a:r>
              <a:rPr lang="ru-RU" dirty="0" smtClean="0"/>
              <a:t>Создание организации «Красный крест»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04340"/>
            <a:ext cx="12192000" cy="1843791"/>
          </a:xfrm>
        </p:spPr>
        <p:txBody>
          <a:bodyPr>
            <a:normAutofit/>
          </a:bodyPr>
          <a:lstStyle/>
          <a:p>
            <a:pPr fontAlgn="t"/>
            <a:r>
              <a:rPr lang="ru-RU" dirty="0" smtClean="0"/>
              <a:t>В </a:t>
            </a:r>
            <a:r>
              <a:rPr lang="ru-RU" dirty="0"/>
              <a:t>окрестностях деревушки </a:t>
            </a:r>
            <a:r>
              <a:rPr lang="ru-RU" dirty="0" err="1"/>
              <a:t>Сольферино</a:t>
            </a:r>
            <a:r>
              <a:rPr lang="ru-RU" dirty="0"/>
              <a:t> </a:t>
            </a:r>
            <a:r>
              <a:rPr lang="ru-RU" dirty="0" err="1"/>
              <a:t>Дюнан</a:t>
            </a:r>
            <a:r>
              <a:rPr lang="ru-RU" dirty="0"/>
              <a:t> стал свидетелем битвы между объединенными войсками Франции и Сардинского королевства против австрийской армии.</a:t>
            </a:r>
          </a:p>
          <a:p>
            <a:pPr fontAlgn="t"/>
            <a:r>
              <a:rPr lang="ru-RU" dirty="0" smtClean="0"/>
              <a:t>Во </a:t>
            </a:r>
            <a:r>
              <a:rPr lang="ru-RU" dirty="0"/>
              <a:t>время этого </a:t>
            </a:r>
            <a:r>
              <a:rPr lang="ru-RU" dirty="0" smtClean="0"/>
              <a:t>сражения погибло </a:t>
            </a:r>
            <a:r>
              <a:rPr lang="ru-RU" dirty="0"/>
              <a:t>и было </a:t>
            </a:r>
            <a:r>
              <a:rPr lang="ru-RU" dirty="0" smtClean="0"/>
              <a:t>ранено 40.000 </a:t>
            </a:r>
            <a:r>
              <a:rPr lang="ru-RU" dirty="0"/>
              <a:t>солдат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2750" y="3095624"/>
            <a:ext cx="5429250" cy="376237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2743200"/>
            <a:ext cx="676275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/>
              <a:t>Анри </a:t>
            </a:r>
            <a:r>
              <a:rPr lang="ru-RU" sz="2800" dirty="0" err="1"/>
              <a:t>Дюнан</a:t>
            </a:r>
            <a:r>
              <a:rPr lang="ru-RU" sz="2800" dirty="0"/>
              <a:t> был шокирован последствиями битвы и отсутствием элементарной медицинской помощи раненым.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/>
              <a:t>Он отказался от цели путешествия, организовал местных жителей и на несколько дней полностью посвятил себя лечению и уходу за ранеными.</a:t>
            </a:r>
          </a:p>
        </p:txBody>
      </p:sp>
    </p:spTree>
    <p:extLst>
      <p:ext uri="{BB962C8B-B14F-4D97-AF65-F5344CB8AC3E}">
        <p14:creationId xmlns:p14="http://schemas.microsoft.com/office/powerpoint/2010/main" val="15685478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1188908" cy="1325563"/>
          </a:xfrm>
        </p:spPr>
        <p:txBody>
          <a:bodyPr/>
          <a:lstStyle/>
          <a:p>
            <a:r>
              <a:rPr lang="ru-RU" dirty="0" smtClean="0"/>
              <a:t>Создание организации «Красный крест»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04340"/>
            <a:ext cx="12192000" cy="5853659"/>
          </a:xfrm>
        </p:spPr>
        <p:txBody>
          <a:bodyPr>
            <a:normAutofit/>
          </a:bodyPr>
          <a:lstStyle/>
          <a:p>
            <a:pPr fontAlgn="base"/>
            <a:r>
              <a:rPr lang="ru-RU" dirty="0"/>
              <a:t>Вернувшись </a:t>
            </a:r>
            <a:r>
              <a:rPr lang="ru-RU" dirty="0" smtClean="0"/>
              <a:t>в  </a:t>
            </a:r>
            <a:r>
              <a:rPr lang="ru-RU" dirty="0"/>
              <a:t>Швейцарию, </a:t>
            </a:r>
            <a:r>
              <a:rPr lang="ru-RU" dirty="0" err="1"/>
              <a:t>Дюнан</a:t>
            </a:r>
            <a:r>
              <a:rPr lang="ru-RU" dirty="0"/>
              <a:t> написал </a:t>
            </a:r>
            <a:r>
              <a:rPr lang="ru-RU" dirty="0" smtClean="0"/>
              <a:t>книгу: «</a:t>
            </a:r>
            <a:r>
              <a:rPr lang="ru-RU" dirty="0"/>
              <a:t>Воспоминания о битве при </a:t>
            </a:r>
            <a:r>
              <a:rPr lang="ru-RU" dirty="0" err="1"/>
              <a:t>Сольферино</a:t>
            </a:r>
            <a:r>
              <a:rPr lang="ru-RU" dirty="0"/>
              <a:t>».</a:t>
            </a:r>
          </a:p>
          <a:p>
            <a:pPr fontAlgn="base"/>
            <a:r>
              <a:rPr lang="ru-RU" dirty="0"/>
              <a:t>«Я хотел бы, чтобы эту книгу читали все люди и в особенности те, которые любят войну», – говорил о ней французский журналист Эмиль </a:t>
            </a:r>
            <a:r>
              <a:rPr lang="ru-RU" dirty="0" err="1"/>
              <a:t>Жирарден</a:t>
            </a:r>
            <a:r>
              <a:rPr lang="ru-RU" dirty="0"/>
              <a:t>.</a:t>
            </a:r>
          </a:p>
          <a:p>
            <a:pPr fontAlgn="base"/>
            <a:r>
              <a:rPr lang="ru-RU" dirty="0"/>
              <a:t>По сути, это – первый документ будущего благотворительного общества. </a:t>
            </a:r>
            <a:endParaRPr lang="ru-RU" dirty="0" smtClean="0"/>
          </a:p>
          <a:p>
            <a:pPr fontAlgn="base"/>
            <a:r>
              <a:rPr lang="ru-RU" dirty="0" smtClean="0"/>
              <a:t>Первое </a:t>
            </a:r>
            <a:r>
              <a:rPr lang="ru-RU" dirty="0"/>
              <a:t>название новой организации – «Общество помощи раненым». Потому что эти обездвиженные люди, эти несчастные герои не должны умирать в общей куче, в месиве из земли, грязи и собственной крови, без надежды на глоток воды, на перевязку, не говоря уж о полноценном медицинском осмотре и лечении. </a:t>
            </a:r>
          </a:p>
        </p:txBody>
      </p:sp>
    </p:spTree>
    <p:extLst>
      <p:ext uri="{BB962C8B-B14F-4D97-AF65-F5344CB8AC3E}">
        <p14:creationId xmlns:p14="http://schemas.microsoft.com/office/powerpoint/2010/main" val="6978200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>
            <a:extLst>
              <a:ext uri="{FF2B5EF4-FFF2-40B4-BE49-F238E27FC236}">
                <a16:creationId xmlns:a16="http://schemas.microsoft.com/office/drawing/2014/main" id="{CE331B05-391C-493C-BFAA-15C52A62B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2313" y="22225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/>
              <a:t>«Золотой час» -</a:t>
            </a:r>
          </a:p>
        </p:txBody>
      </p:sp>
      <p:sp>
        <p:nvSpPr>
          <p:cNvPr id="9219" name="Объект 2">
            <a:extLst>
              <a:ext uri="{FF2B5EF4-FFF2-40B4-BE49-F238E27FC236}">
                <a16:creationId xmlns:a16="http://schemas.microsoft.com/office/drawing/2014/main" id="{BC11240A-8052-4DF3-A669-5445AA6F30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1000126"/>
            <a:ext cx="9144000" cy="5876925"/>
          </a:xfrm>
        </p:spPr>
        <p:txBody>
          <a:bodyPr/>
          <a:lstStyle/>
          <a:p>
            <a:pPr eaLnBrk="1" hangingPunct="1"/>
            <a:r>
              <a:rPr lang="ru-RU" altLang="ru-RU"/>
              <a:t>Время, когда здоровье человека, попавшего в критическое положение балансирует на грани жизни и смерти.</a:t>
            </a:r>
          </a:p>
          <a:p>
            <a:pPr eaLnBrk="1" hangingPunct="1"/>
            <a:r>
              <a:rPr lang="ru-RU" altLang="ru-RU"/>
              <a:t>Организм устроен так, что максимальные компенсаторные возможности при внезапных серьезных повреждениях эффективно работают примерно в течение 1 часа. </a:t>
            </a:r>
          </a:p>
          <a:p>
            <a:pPr eaLnBrk="1" hangingPunct="1"/>
            <a:r>
              <a:rPr lang="ru-RU" altLang="ru-RU"/>
              <a:t>Затем наступает истощение: организм постепенно «отключает» часть органов и тканей, поддерживая лишь жизненно важные центры. </a:t>
            </a:r>
            <a:br>
              <a:rPr lang="ru-RU" altLang="ru-RU"/>
            </a:br>
            <a:endParaRPr lang="ru-RU" alt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Georgia">
      <a:maj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1618</Words>
  <Application>Microsoft Office PowerPoint</Application>
  <PresentationFormat>Широкоэкранный</PresentationFormat>
  <Paragraphs>148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27</vt:i4>
      </vt:variant>
    </vt:vector>
  </HeadingPairs>
  <TitlesOfParts>
    <vt:vector size="34" baseType="lpstr">
      <vt:lpstr>Arial</vt:lpstr>
      <vt:lpstr>Calibri</vt:lpstr>
      <vt:lpstr>Georgia</vt:lpstr>
      <vt:lpstr>Times New Roman</vt:lpstr>
      <vt:lpstr>Wingdings</vt:lpstr>
      <vt:lpstr>Тема Office</vt:lpstr>
      <vt:lpstr>1_Тема Office</vt:lpstr>
      <vt:lpstr>Формирование навыков первой помощи в школе</vt:lpstr>
      <vt:lpstr>Определение понятия</vt:lpstr>
      <vt:lpstr>Виды помощи пострадавшему или внезапно заболевшему:</vt:lpstr>
      <vt:lpstr>Первую помощь </vt:lpstr>
      <vt:lpstr>Презентация PowerPoint</vt:lpstr>
      <vt:lpstr>Жан Анри Дюнан </vt:lpstr>
      <vt:lpstr>Создание организации «Красный крест»</vt:lpstr>
      <vt:lpstr>Создание организации «Красный крест»</vt:lpstr>
      <vt:lpstr>«Золотой час» -</vt:lpstr>
      <vt:lpstr>Правило «золотого часа»</vt:lpstr>
      <vt:lpstr>Презентация PowerPoint</vt:lpstr>
      <vt:lpstr>ПОРЯДОК ОКАЗАНИЯ ПЕРВОЙ ПОМОЩИ </vt:lpstr>
      <vt:lpstr>ПОРЯДОК ОКАЗАНИЯ ПЕРВОЙ ПОМОЩИ </vt:lpstr>
      <vt:lpstr>ПОРЯДОК ОКАЗАНИЯ ПЕРВОЙ ПОМОЩИ</vt:lpstr>
      <vt:lpstr>СОСТОЯНИЯ, ПРИ КОТОРЫХ ОКАЗЫВАЕТСЯ ПЕРВАЯ ПОМОЩЬ  </vt:lpstr>
      <vt:lpstr>ПЕРЕЧЕНЬ МЕРОПРИЯТИЙ, ПОСЛЕДОВАТЕЛЬНОСТЬ ИХ ПРОВЕДЕНИЯ </vt:lpstr>
      <vt:lpstr>1</vt:lpstr>
      <vt:lpstr>1  </vt:lpstr>
      <vt:lpstr>2</vt:lpstr>
      <vt:lpstr>3. Определение признаков жизни</vt:lpstr>
      <vt:lpstr>4. СЛР и поддержание проходимости дыхательных путей</vt:lpstr>
      <vt:lpstr>4. СЛР и поддержание проходимости дыхательных путей</vt:lpstr>
      <vt:lpstr>5. Осмотр и опрос пострадавшего </vt:lpstr>
      <vt:lpstr>6. Мероприятия по оказанию первой помощи пострадавшему </vt:lpstr>
      <vt:lpstr>6. Мероприятия по оказанию первой помощи пострадавшему </vt:lpstr>
      <vt:lpstr>Презентация PowerPoint</vt:lpstr>
      <vt:lpstr>Благодарю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навыков первой помощи в школе</dc:title>
  <dc:creator>admin</dc:creator>
  <cp:lastModifiedBy>Нина Коновалова</cp:lastModifiedBy>
  <cp:revision>17</cp:revision>
  <dcterms:created xsi:type="dcterms:W3CDTF">2025-08-24T05:09:21Z</dcterms:created>
  <dcterms:modified xsi:type="dcterms:W3CDTF">2025-08-26T05:39:10Z</dcterms:modified>
</cp:coreProperties>
</file>